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734" r:id="rId2"/>
  </p:sldMasterIdLst>
  <p:notesMasterIdLst>
    <p:notesMasterId r:id="rId17"/>
  </p:notesMasterIdLst>
  <p:sldIdLst>
    <p:sldId id="263" r:id="rId3"/>
    <p:sldId id="257" r:id="rId4"/>
    <p:sldId id="287" r:id="rId5"/>
    <p:sldId id="273" r:id="rId6"/>
    <p:sldId id="283" r:id="rId7"/>
    <p:sldId id="275" r:id="rId8"/>
    <p:sldId id="276" r:id="rId9"/>
    <p:sldId id="277" r:id="rId10"/>
    <p:sldId id="280" r:id="rId11"/>
    <p:sldId id="279" r:id="rId12"/>
    <p:sldId id="281" r:id="rId13"/>
    <p:sldId id="284" r:id="rId14"/>
    <p:sldId id="282" r:id="rId15"/>
    <p:sldId id="286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  <a:srgbClr val="00AFBE"/>
    <a:srgbClr val="999999"/>
    <a:srgbClr val="60A9C7"/>
    <a:srgbClr val="F4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70208" autoAdjust="0"/>
  </p:normalViewPr>
  <p:slideViewPr>
    <p:cSldViewPr showGuides="1">
      <p:cViewPr varScale="1">
        <p:scale>
          <a:sx n="75" d="100"/>
          <a:sy n="75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79A21740-CE3F-4E98-BDB0-E70E5250E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Big picture context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21740-CE3F-4E98-BDB0-E70E5250EA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21740-CE3F-4E98-BDB0-E70E5250EA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21740-CE3F-4E98-BDB0-E70E5250EA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21740-CE3F-4E98-BDB0-E70E5250EA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14612" y="785794"/>
            <a:ext cx="5857916" cy="1428768"/>
          </a:xfrm>
        </p:spPr>
        <p:txBody>
          <a:bodyPr anchor="t"/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2000240"/>
            <a:ext cx="5857916" cy="1714512"/>
          </a:xfrm>
        </p:spPr>
        <p:txBody>
          <a:bodyPr/>
          <a:lstStyle>
            <a:lvl1pPr algn="l">
              <a:defRPr baseline="0">
                <a:solidFill>
                  <a:srgbClr val="00AFBE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1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 |  DATE 20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5786" y="1000108"/>
            <a:ext cx="7572428" cy="1428768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5786" y="1780804"/>
            <a:ext cx="6000792" cy="1714512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5183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B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65532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8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0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578168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72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56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56" y="2711440"/>
            <a:ext cx="4040188" cy="2754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9381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381" y="2711440"/>
            <a:ext cx="4041775" cy="2754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1556" y="857232"/>
            <a:ext cx="78724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9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981075"/>
            <a:ext cx="6553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895475"/>
            <a:ext cx="65532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85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8" b="12500"/>
          <a:stretch>
            <a:fillRect/>
          </a:stretch>
        </p:blipFill>
        <p:spPr bwMode="auto">
          <a:xfrm>
            <a:off x="0" y="5072063"/>
            <a:ext cx="9144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2159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981075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95475"/>
            <a:ext cx="655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0" r:id="rId3"/>
    <p:sldLayoutId id="2147483749" r:id="rId4"/>
    <p:sldLayoutId id="2147483748" r:id="rId5"/>
    <p:sldLayoutId id="2147483747" r:id="rId6"/>
    <p:sldLayoutId id="2147483751" r:id="rId7"/>
    <p:sldLayoutId id="2147483752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BE"/>
          </a:solidFill>
          <a:latin typeface="Arial Narrow" pitchFamily="34" charset="0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BE"/>
          </a:solidFill>
          <a:latin typeface="Arial Narrow" pitchFamily="34" charset="0"/>
          <a:ea typeface="ＭＳ Ｐゴシック" pitchFamily="32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BE"/>
          </a:solidFill>
          <a:latin typeface="Arial Narrow" pitchFamily="34" charset="0"/>
          <a:ea typeface="ＭＳ Ｐゴシック" pitchFamily="32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BE"/>
          </a:solidFill>
          <a:latin typeface="Arial Narrow" pitchFamily="34" charset="0"/>
          <a:ea typeface="ＭＳ Ｐゴシック" pitchFamily="32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BE"/>
          </a:solidFill>
          <a:latin typeface="Arial Narrow" pitchFamily="34" charset="0"/>
          <a:ea typeface="ＭＳ Ｐゴシック" pitchFamily="32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60A9C7"/>
          </a:solidFill>
          <a:latin typeface="Arial" charset="0"/>
          <a:ea typeface="ＭＳ Ｐゴシック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60A9C7"/>
          </a:solidFill>
          <a:latin typeface="Arial" charset="0"/>
          <a:ea typeface="ＭＳ Ｐゴシック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60A9C7"/>
          </a:solidFill>
          <a:latin typeface="Arial" charset="0"/>
          <a:ea typeface="ＭＳ Ｐゴシック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60A9C7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5000"/>
        </a:spcAft>
        <a:buFont typeface="Times"/>
        <a:defRPr sz="24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381000" indent="-190500" algn="l" rtl="0" eaLnBrk="0" fontAlgn="base" hangingPunct="0">
        <a:spcBef>
          <a:spcPct val="20000"/>
        </a:spcBef>
        <a:spcAft>
          <a:spcPct val="35000"/>
        </a:spcAft>
        <a:buFont typeface="Times"/>
        <a:buChar char="•"/>
        <a:defRPr sz="24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62000" indent="-190500" algn="l" rtl="0" eaLnBrk="0" fontAlgn="base" hangingPunct="0">
        <a:spcBef>
          <a:spcPct val="20000"/>
        </a:spcBef>
        <a:spcAft>
          <a:spcPct val="35000"/>
        </a:spcAft>
        <a:buFont typeface="Times"/>
        <a:buChar char="•"/>
        <a:defRPr sz="24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143000" indent="-190500" algn="l" rtl="0" eaLnBrk="0" fontAlgn="base" hangingPunct="0">
        <a:spcBef>
          <a:spcPct val="20000"/>
        </a:spcBef>
        <a:spcAft>
          <a:spcPct val="35000"/>
        </a:spcAft>
        <a:buFont typeface="Times"/>
        <a:buChar char="•"/>
        <a:defRPr sz="24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1524000" indent="-190500" algn="l" rtl="0" eaLnBrk="0" fontAlgn="base" hangingPunct="0">
        <a:spcBef>
          <a:spcPct val="20000"/>
        </a:spcBef>
        <a:spcAft>
          <a:spcPct val="35000"/>
        </a:spcAft>
        <a:buFont typeface="Times"/>
        <a:buChar char="•"/>
        <a:defRPr sz="24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1981200" indent="-190500" algn="l" rtl="0" eaLnBrk="1" fontAlgn="base" hangingPunct="1">
        <a:spcBef>
          <a:spcPct val="20000"/>
        </a:spcBef>
        <a:spcAft>
          <a:spcPct val="35000"/>
        </a:spcAft>
        <a:buFont typeface="Times" pitchFamily="32" charset="0"/>
        <a:buChar char="•"/>
        <a:defRPr sz="1700">
          <a:solidFill>
            <a:srgbClr val="999999"/>
          </a:solidFill>
          <a:latin typeface="+mn-lt"/>
          <a:ea typeface="+mn-ea"/>
        </a:defRPr>
      </a:lvl6pPr>
      <a:lvl7pPr marL="2438400" indent="-190500" algn="l" rtl="0" eaLnBrk="1" fontAlgn="base" hangingPunct="1">
        <a:spcBef>
          <a:spcPct val="20000"/>
        </a:spcBef>
        <a:spcAft>
          <a:spcPct val="35000"/>
        </a:spcAft>
        <a:buFont typeface="Times" pitchFamily="32" charset="0"/>
        <a:buChar char="•"/>
        <a:defRPr sz="1700">
          <a:solidFill>
            <a:srgbClr val="999999"/>
          </a:solidFill>
          <a:latin typeface="+mn-lt"/>
          <a:ea typeface="+mn-ea"/>
        </a:defRPr>
      </a:lvl7pPr>
      <a:lvl8pPr marL="2895600" indent="-190500" algn="l" rtl="0" eaLnBrk="1" fontAlgn="base" hangingPunct="1">
        <a:spcBef>
          <a:spcPct val="20000"/>
        </a:spcBef>
        <a:spcAft>
          <a:spcPct val="35000"/>
        </a:spcAft>
        <a:buFont typeface="Times" pitchFamily="32" charset="0"/>
        <a:buChar char="•"/>
        <a:defRPr sz="1700">
          <a:solidFill>
            <a:srgbClr val="999999"/>
          </a:solidFill>
          <a:latin typeface="+mn-lt"/>
          <a:ea typeface="+mn-ea"/>
        </a:defRPr>
      </a:lvl8pPr>
      <a:lvl9pPr marL="3352800" indent="-190500" algn="l" rtl="0" eaLnBrk="1" fontAlgn="base" hangingPunct="1">
        <a:spcBef>
          <a:spcPct val="20000"/>
        </a:spcBef>
        <a:spcAft>
          <a:spcPct val="35000"/>
        </a:spcAft>
        <a:buFont typeface="Times" pitchFamily="32" charset="0"/>
        <a:buChar char="•"/>
        <a:defRPr sz="1700">
          <a:solidFill>
            <a:srgbClr val="9999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1A167D-64FA-4BD4-B890-ED60FD3049A5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6EFFA0-AD4A-4707-91EC-89C1DE262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 descr="slid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8" b="12500"/>
          <a:stretch>
            <a:fillRect/>
          </a:stretch>
        </p:blipFill>
        <p:spPr bwMode="auto">
          <a:xfrm>
            <a:off x="0" y="5072063"/>
            <a:ext cx="9144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14625" y="785813"/>
            <a:ext cx="5857875" cy="554955"/>
          </a:xfrm>
        </p:spPr>
        <p:txBody>
          <a:bodyPr/>
          <a:lstStyle/>
          <a:p>
            <a:pPr eaLnBrk="1" hangingPunct="1"/>
            <a:r>
              <a:rPr lang="en-NZ" altLang="en-US" sz="1800" dirty="0" smtClean="0">
                <a:solidFill>
                  <a:srgbClr val="404040"/>
                </a:solidFill>
              </a:rPr>
              <a:t>SI Youth Librarians’ Conference – Timaru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27784" y="1196752"/>
            <a:ext cx="5857875" cy="1714500"/>
          </a:xfrm>
        </p:spPr>
        <p:txBody>
          <a:bodyPr/>
          <a:lstStyle/>
          <a:p>
            <a:pPr marL="0" indent="0" eaLnBrk="1" hangingPunct="1"/>
            <a:r>
              <a:rPr lang="en-NZ" altLang="en-US" dirty="0" smtClean="0">
                <a:solidFill>
                  <a:schemeClr val="tx1"/>
                </a:solidFill>
              </a:rPr>
              <a:t>Code Red:  pilot project in seven NZ libraries</a:t>
            </a:r>
            <a:endParaRPr lang="en-NZ" altLang="en-US" dirty="0">
              <a:solidFill>
                <a:schemeClr val="tx1"/>
              </a:solidFill>
            </a:endParaRPr>
          </a:p>
          <a:p>
            <a:pPr marL="0" indent="0" eaLnBrk="1" hangingPunct="1"/>
            <a:endParaRPr lang="en-NZ" altLang="en-US" sz="1200" dirty="0" smtClean="0">
              <a:solidFill>
                <a:schemeClr val="tx1"/>
              </a:solidFill>
            </a:endParaRPr>
          </a:p>
          <a:p>
            <a:pPr marL="0" indent="0" eaLnBrk="1" hangingPunct="1"/>
            <a:endParaRPr lang="en-NZ" altLang="en-US" sz="120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NZ" altLang="en-US" sz="1200" b="1" dirty="0" smtClean="0">
                <a:solidFill>
                  <a:schemeClr val="tx1"/>
                </a:solidFill>
              </a:rPr>
              <a:t>Annette Beattie @huttcity.govt.nz</a:t>
            </a:r>
          </a:p>
          <a:p>
            <a:pPr marL="0" indent="0" eaLnBrk="1" hangingPunct="1"/>
            <a:r>
              <a:rPr lang="en-NZ" altLang="en-US" sz="1200" b="1" dirty="0" smtClean="0">
                <a:solidFill>
                  <a:schemeClr val="tx1"/>
                </a:solidFill>
              </a:rPr>
              <a:t>Manager Digital Strategy and Business Development – Hutt City Council (Libraries)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0932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9ED6"/>
                </a:solidFill>
                <a:latin typeface="Arial Narrow" panose="020B0606020202030204" pitchFamily="34" charset="0"/>
              </a:rPr>
              <a:t>library.huttcity.govt.nz</a:t>
            </a:r>
          </a:p>
          <a:p>
            <a:r>
              <a:rPr lang="en-NZ" sz="1400" dirty="0">
                <a:solidFill>
                  <a:srgbClr val="009ED6"/>
                </a:solidFill>
                <a:latin typeface="Arial Narrow" panose="020B0606020202030204" pitchFamily="34" charset="0"/>
              </a:rPr>
              <a:t>t</a:t>
            </a:r>
            <a:r>
              <a:rPr lang="en-NZ" sz="1400" dirty="0" smtClean="0">
                <a:solidFill>
                  <a:srgbClr val="009ED6"/>
                </a:solidFill>
                <a:latin typeface="Arial Narrow" panose="020B0606020202030204" pitchFamily="34" charset="0"/>
              </a:rPr>
              <a:t>witter.com/</a:t>
            </a:r>
            <a:r>
              <a:rPr lang="en-NZ" sz="1400" dirty="0" err="1" smtClean="0">
                <a:solidFill>
                  <a:srgbClr val="009ED6"/>
                </a:solidFill>
                <a:latin typeface="Arial Narrow" panose="020B0606020202030204" pitchFamily="34" charset="0"/>
              </a:rPr>
              <a:t>huttcitylibs</a:t>
            </a:r>
            <a:endParaRPr lang="en-GB" sz="1400" dirty="0">
              <a:solidFill>
                <a:srgbClr val="009ED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What did we achieve…cont’d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90% reckon public libraries are a good place to run workshops about coding/programming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83% said the workshop boosted their interest in a possible game design / coding / programming career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60% of adults said they intended to apply their new knowledge in their work with young people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551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Feedback from participants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600" b="1" i="1" dirty="0" smtClean="0"/>
              <a:t>This is a great way to enter a sometimes intimidating area of learning. </a:t>
            </a:r>
            <a:r>
              <a:rPr lang="en-NZ" sz="1600" i="1" dirty="0" smtClean="0"/>
              <a:t>(Adult participant)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b="1" i="1" dirty="0" smtClean="0"/>
              <a:t>A huge thanks to the reps from Public Libraries New Zealand …</a:t>
            </a:r>
            <a:r>
              <a:rPr lang="en-NZ" sz="1600" b="1" i="1" dirty="0" smtClean="0">
                <a:solidFill>
                  <a:srgbClr val="FF0000"/>
                </a:solidFill>
              </a:rPr>
              <a:t>they too CAN make digital games and that they don't have to be JUST the players of someone else creations.</a:t>
            </a:r>
            <a:r>
              <a:rPr lang="en-NZ" sz="1600" i="1" dirty="0" smtClean="0">
                <a:solidFill>
                  <a:srgbClr val="FF0000"/>
                </a:solidFill>
              </a:rPr>
              <a:t> </a:t>
            </a:r>
            <a:r>
              <a:rPr lang="en-NZ" sz="1600" i="1" dirty="0" smtClean="0"/>
              <a:t>(</a:t>
            </a:r>
            <a:r>
              <a:rPr lang="en-NZ" sz="1600" i="1" dirty="0" err="1" smtClean="0"/>
              <a:t>Tumuaki</a:t>
            </a:r>
            <a:r>
              <a:rPr lang="en-NZ" sz="1600" i="1" dirty="0" smtClean="0"/>
              <a:t> of Kura </a:t>
            </a:r>
            <a:r>
              <a:rPr lang="en-NZ" sz="1600" i="1" dirty="0" err="1" smtClean="0"/>
              <a:t>Kaupapa</a:t>
            </a:r>
            <a:r>
              <a:rPr lang="en-NZ" sz="1600" i="1" dirty="0" smtClean="0"/>
              <a:t> Māori)</a:t>
            </a:r>
          </a:p>
          <a:p>
            <a:pPr>
              <a:buFont typeface="Wingdings" panose="05000000000000000000" pitchFamily="2" charset="2"/>
              <a:buChar char="v"/>
            </a:pPr>
            <a:endParaRPr lang="en-NZ" sz="1600" i="1" dirty="0"/>
          </a:p>
          <a:p>
            <a:pPr marL="0" indent="0"/>
            <a:endParaRPr lang="en-NZ" sz="1600" i="1" dirty="0"/>
          </a:p>
        </p:txBody>
      </p:sp>
    </p:spTree>
    <p:extLst>
      <p:ext uri="{BB962C8B-B14F-4D97-AF65-F5344CB8AC3E}">
        <p14:creationId xmlns:p14="http://schemas.microsoft.com/office/powerpoint/2010/main" val="120735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So …what did we learn?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School holidays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Media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Promotion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Venues + Gear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Engagement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883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And now???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NZ" dirty="0"/>
          </a:p>
          <a:p>
            <a:pPr>
              <a:buFont typeface="Wingdings" panose="05000000000000000000" pitchFamily="2" charset="2"/>
              <a:buChar char="Ø"/>
            </a:pPr>
            <a:r>
              <a:rPr lang="en-NZ" dirty="0" smtClean="0"/>
              <a:t>Application in for a Code Red #2 funding …and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mtClean="0"/>
              <a:t>A bid for </a:t>
            </a:r>
            <a:r>
              <a:rPr lang="en-NZ" dirty="0" smtClean="0"/>
              <a:t>funding – robotics, coding, 3D and VR: 1500 people, 48 librarians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45811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/>
              <a:t>Fingers and toes crossed…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0778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any questions?  </a:t>
            </a:r>
            <a:r>
              <a:rPr lang="en-NZ" dirty="0" smtClean="0">
                <a:sym typeface="Wingdings" panose="05000000000000000000" pitchFamily="2" charset="2"/>
              </a:rPr>
              <a:t> </a:t>
            </a:r>
            <a:r>
              <a:rPr lang="en-NZ" dirty="0" smtClean="0"/>
              <a:t>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083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82929" y="1972329"/>
            <a:ext cx="76231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NZ" alt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NZ" altLang="en-US" b="1" dirty="0" smtClean="0">
                <a:solidFill>
                  <a:schemeClr val="bg1"/>
                </a:solidFill>
                <a:cs typeface="Arial" pitchFamily="34" charset="0"/>
              </a:rPr>
              <a:t>Becoming a knowledge economy </a:t>
            </a:r>
            <a:endParaRPr lang="en-NZ" alt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NZ" altLang="en-US" b="1" dirty="0" smtClean="0">
                <a:solidFill>
                  <a:schemeClr val="bg1"/>
                </a:solidFill>
                <a:cs typeface="Arial" pitchFamily="34" charset="0"/>
              </a:rPr>
              <a:t>Global skills, global competiveness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NZ" altLang="en-US" b="1" dirty="0" smtClean="0">
                <a:solidFill>
                  <a:schemeClr val="bg1"/>
                </a:solidFill>
                <a:cs typeface="Arial" pitchFamily="34" charset="0"/>
              </a:rPr>
              <a:t>MBIE fund – Sir Paul Callaghan 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771525" y="857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  <a:latin typeface="Arial Narrow" pitchFamily="34" charset="0"/>
              </a:rPr>
              <a:t>Getting off the grass</a:t>
            </a:r>
            <a:endParaRPr lang="en-US" alt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932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9ED6"/>
                </a:solidFill>
                <a:latin typeface="Arial Narrow" panose="020B0606020202030204" pitchFamily="34" charset="0"/>
              </a:rPr>
              <a:t>library.huttcity.govt.nz</a:t>
            </a:r>
          </a:p>
          <a:p>
            <a:r>
              <a:rPr lang="en-NZ" sz="1400" dirty="0">
                <a:solidFill>
                  <a:srgbClr val="009ED6"/>
                </a:solidFill>
                <a:latin typeface="Arial Narrow" panose="020B0606020202030204" pitchFamily="34" charset="0"/>
              </a:rPr>
              <a:t>t</a:t>
            </a:r>
            <a:r>
              <a:rPr lang="en-NZ" sz="1400" dirty="0" smtClean="0">
                <a:solidFill>
                  <a:srgbClr val="009ED6"/>
                </a:solidFill>
                <a:latin typeface="Arial Narrow" panose="020B0606020202030204" pitchFamily="34" charset="0"/>
              </a:rPr>
              <a:t>witter.com/</a:t>
            </a:r>
            <a:r>
              <a:rPr lang="en-NZ" sz="1400" dirty="0" err="1" smtClean="0">
                <a:solidFill>
                  <a:srgbClr val="009ED6"/>
                </a:solidFill>
                <a:latin typeface="Arial Narrow" panose="020B0606020202030204" pitchFamily="34" charset="0"/>
              </a:rPr>
              <a:t>huttcitylibs</a:t>
            </a:r>
            <a:endParaRPr lang="en-GB" sz="1400" dirty="0">
              <a:solidFill>
                <a:srgbClr val="009ED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What’s this got to do with libraries?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818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MBIE funded pilot – Code Red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Collaboration between Public Libraries NZ, Gamefroot, NZCER, Hutt City Libraries + Dunedin, Timaru, Nelson, Porirua, Wellington &amp; Gisborne libraries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10-18 </a:t>
            </a:r>
            <a:r>
              <a:rPr lang="en-NZ" sz="1800" dirty="0"/>
              <a:t>year olds and teachers in </a:t>
            </a:r>
            <a:r>
              <a:rPr lang="en-NZ" sz="1800" dirty="0" smtClean="0"/>
              <a:t>these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Sept 2015 – Feb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800" dirty="0" smtClean="0"/>
              <a:t>Game programming using Gamefroot a game creator developed on HTML5 and Blockly by Wellington company GameLab. 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105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Learning outcomes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sz="1600" i="1" dirty="0" smtClean="0"/>
          </a:p>
          <a:p>
            <a:pPr marL="0" indent="0"/>
            <a:r>
              <a:rPr lang="en-NZ" sz="1800" dirty="0" smtClean="0"/>
              <a:t>Basic </a:t>
            </a:r>
            <a:r>
              <a:rPr lang="en-NZ" sz="1800" b="1" dirty="0">
                <a:solidFill>
                  <a:srgbClr val="FF0000"/>
                </a:solidFill>
              </a:rPr>
              <a:t>coding</a:t>
            </a:r>
            <a:r>
              <a:rPr lang="en-NZ" sz="1800" dirty="0"/>
              <a:t> and </a:t>
            </a:r>
            <a:r>
              <a:rPr lang="en-NZ" sz="1800" b="1" dirty="0">
                <a:solidFill>
                  <a:srgbClr val="FF0000"/>
                </a:solidFill>
              </a:rPr>
              <a:t>computing principles </a:t>
            </a:r>
            <a:r>
              <a:rPr lang="en-NZ" sz="1800" dirty="0"/>
              <a:t>(data, variables, lists, coordinates, </a:t>
            </a:r>
            <a:r>
              <a:rPr lang="en-NZ" sz="1800" dirty="0" smtClean="0"/>
              <a:t>logical </a:t>
            </a:r>
            <a:r>
              <a:rPr lang="en-NZ" sz="1800" dirty="0"/>
              <a:t>operators, control flow, functions and parameters, objects and instances, artificial </a:t>
            </a:r>
            <a:r>
              <a:rPr lang="en-NZ" sz="1800" dirty="0" smtClean="0"/>
              <a:t>intelligence</a:t>
            </a:r>
            <a:r>
              <a:rPr lang="en-NZ" sz="1800" dirty="0"/>
              <a:t>); </a:t>
            </a:r>
            <a:r>
              <a:rPr lang="en-NZ" sz="1800" b="1" dirty="0">
                <a:solidFill>
                  <a:srgbClr val="FF0000"/>
                </a:solidFill>
              </a:rPr>
              <a:t>game design principles </a:t>
            </a:r>
            <a:r>
              <a:rPr lang="en-NZ" sz="1800" dirty="0"/>
              <a:t>and concepts (sprites, sounds, animations); practice these </a:t>
            </a:r>
            <a:r>
              <a:rPr lang="en-NZ" sz="1800" dirty="0" smtClean="0"/>
              <a:t>concepts </a:t>
            </a:r>
            <a:r>
              <a:rPr lang="en-NZ" sz="1800" dirty="0"/>
              <a:t>through </a:t>
            </a:r>
            <a:r>
              <a:rPr lang="en-NZ" sz="1800" b="1" dirty="0">
                <a:solidFill>
                  <a:srgbClr val="FF0000"/>
                </a:solidFill>
              </a:rPr>
              <a:t>making a game </a:t>
            </a:r>
            <a:r>
              <a:rPr lang="en-NZ" sz="1800" dirty="0"/>
              <a:t>(making a level, placing a character, terrain, NPC characters, </a:t>
            </a:r>
            <a:r>
              <a:rPr lang="en-NZ" sz="1800" dirty="0" smtClean="0"/>
              <a:t>adding </a:t>
            </a:r>
            <a:r>
              <a:rPr lang="en-NZ" sz="1800" dirty="0"/>
              <a:t>score and game over states); and </a:t>
            </a:r>
            <a:r>
              <a:rPr lang="en-NZ" sz="1800" b="1" dirty="0">
                <a:solidFill>
                  <a:srgbClr val="FF0000"/>
                </a:solidFill>
              </a:rPr>
              <a:t>launch their game </a:t>
            </a:r>
            <a:r>
              <a:rPr lang="en-NZ" sz="1800" dirty="0"/>
              <a:t>in the Google Chrome Store </a:t>
            </a:r>
            <a:r>
              <a:rPr lang="en-NZ" sz="1800" dirty="0" smtClean="0"/>
              <a:t>(</a:t>
            </a:r>
            <a:r>
              <a:rPr lang="en-NZ" sz="1800" dirty="0"/>
              <a:t>creating a revenue stream for themselves). </a:t>
            </a:r>
          </a:p>
        </p:txBody>
      </p:sp>
    </p:spTree>
    <p:extLst>
      <p:ext uri="{BB962C8B-B14F-4D97-AF65-F5344CB8AC3E}">
        <p14:creationId xmlns:p14="http://schemas.microsoft.com/office/powerpoint/2010/main" val="105459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JPE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3722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PE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38" y="2608708"/>
            <a:ext cx="3313593" cy="24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PE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34" y="332656"/>
            <a:ext cx="3544027" cy="26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PEG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3722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0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What did we achieve?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426 </a:t>
            </a:r>
            <a:r>
              <a:rPr lang="en-NZ" dirty="0"/>
              <a:t>participants took part in workshops. Nearly 80 percent of participants were under 18 years of age</a:t>
            </a:r>
            <a:r>
              <a:rPr lang="en-NZ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363 people </a:t>
            </a:r>
            <a:r>
              <a:rPr lang="en-NZ" dirty="0" smtClean="0"/>
              <a:t>(</a:t>
            </a:r>
            <a:r>
              <a:rPr lang="en-NZ" dirty="0"/>
              <a:t>76 adults and 278 young people) </a:t>
            </a:r>
            <a:r>
              <a:rPr lang="en-NZ" dirty="0" smtClean="0"/>
              <a:t>completed the voluntary workshop evaluation survey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768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What did we achieve…cont’d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56% never made a game previously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36% never coded previously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92% learned a lot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88% will recommend a workshop to a friend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79% now see how maths, coding and game design link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196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attiea\AppData\Local\Microsoft\Windows\Temporary Internet Files\Content.Outlook\TDHN0U35\Gisborne Coding Workshop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63" y="678630"/>
            <a:ext cx="4067944" cy="30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eattiea\AppData\Local\Microsoft\Windows\Temporary Internet Files\Content.Outlook\TDHN0U35\Gisborne Coding Workshop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178816" cy="31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eattiea\AppData\Local\Microsoft\Windows\Temporary Internet Files\Content.Outlook\TDHN0U35\Gisborne Coding Workshop Friday 12 Feb 04 (A63660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3923928" cy="29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44509"/>
      </p:ext>
    </p:extLst>
  </p:cSld>
  <p:clrMapOvr>
    <a:masterClrMapping/>
  </p:clrMapOvr>
</p:sld>
</file>

<file path=ppt/theme/theme1.xml><?xml version="1.0" encoding="utf-8"?>
<a:theme xmlns:a="http://schemas.openxmlformats.org/drawingml/2006/main" name="COM-TPL-007 Powerpoint presentation template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467</Words>
  <Application>Microsoft Office PowerPoint</Application>
  <PresentationFormat>On-screen Show (4:3)</PresentationFormat>
  <Paragraphs>61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COM-TPL-007 Powerpoint presentation template</vt:lpstr>
      <vt:lpstr>Custom Design</vt:lpstr>
      <vt:lpstr>SI Youth Librarians’ Conference – Timaru</vt:lpstr>
      <vt:lpstr>PowerPoint Presentation</vt:lpstr>
      <vt:lpstr>    What’s this got to do with libraries?</vt:lpstr>
      <vt:lpstr>MBIE funded pilot – Code Red </vt:lpstr>
      <vt:lpstr>Learning outcomes </vt:lpstr>
      <vt:lpstr>PowerPoint Presentation</vt:lpstr>
      <vt:lpstr>What did we achieve?</vt:lpstr>
      <vt:lpstr>What did we achieve…cont’d </vt:lpstr>
      <vt:lpstr>PowerPoint Presentation</vt:lpstr>
      <vt:lpstr>What did we achieve…cont’d</vt:lpstr>
      <vt:lpstr>Feedback from participants </vt:lpstr>
      <vt:lpstr>So …what did we learn?</vt:lpstr>
      <vt:lpstr>And now???</vt:lpstr>
      <vt:lpstr>     any questions?  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MAX TWO LINES</dc:title>
  <dc:creator>White</dc:creator>
  <cp:lastModifiedBy>Annette Beattie</cp:lastModifiedBy>
  <cp:revision>29</cp:revision>
  <cp:lastPrinted>2016-03-15T01:28:27Z</cp:lastPrinted>
  <dcterms:created xsi:type="dcterms:W3CDTF">2011-06-10T04:23:22Z</dcterms:created>
  <dcterms:modified xsi:type="dcterms:W3CDTF">2016-03-28T23:34:09Z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Owner">
    <vt:lpwstr>777</vt:lpwstr>
  </property>
  <property fmtid="{D5CDD505-2E9C-101B-9397-08002B2CF9AE}" pid="3" name="Next Review Date">
    <vt:lpwstr>2012-06-09T00:00:00Z</vt:lpwstr>
  </property>
  <property fmtid="{D5CDD505-2E9C-101B-9397-08002B2CF9AE}" pid="4" name="Group">
    <vt:lpwstr>Business Services</vt:lpwstr>
  </property>
  <property fmtid="{D5CDD505-2E9C-101B-9397-08002B2CF9AE}" pid="5" name="Document Team">
    <vt:lpwstr>44</vt:lpwstr>
  </property>
  <property fmtid="{D5CDD505-2E9C-101B-9397-08002B2CF9AE}" pid="6" name="display_urn:schemas-microsoft-com:office:office#Document_x0020_Administrator">
    <vt:lpwstr>James Lamb</vt:lpwstr>
  </property>
  <property fmtid="{D5CDD505-2E9C-101B-9397-08002B2CF9AE}" pid="7" name="Published">
    <vt:lpwstr>;#HCC Internal Use;#Sourced external to HCC;#</vt:lpwstr>
  </property>
  <property fmtid="{D5CDD505-2E9C-101B-9397-08002B2CF9AE}" pid="8" name="Document Administrator">
    <vt:lpwstr>138</vt:lpwstr>
  </property>
  <property fmtid="{D5CDD505-2E9C-101B-9397-08002B2CF9AE}" pid="9" name="display_urn:schemas-microsoft-com:office:office#Document_x0020_Owner">
    <vt:lpwstr>Mei Taare</vt:lpwstr>
  </property>
  <property fmtid="{D5CDD505-2E9C-101B-9397-08002B2CF9AE}" pid="10" name="Document Topic">
    <vt:lpwstr>11</vt:lpwstr>
  </property>
  <property fmtid="{D5CDD505-2E9C-101B-9397-08002B2CF9AE}" pid="11" name="ContentType">
    <vt:lpwstr>Document</vt:lpwstr>
  </property>
  <property fmtid="{D5CDD505-2E9C-101B-9397-08002B2CF9AE}" pid="12" name="Document Type0">
    <vt:lpwstr>Template</vt:lpwstr>
  </property>
</Properties>
</file>